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6" r:id="rId2"/>
    <p:sldId id="271" r:id="rId3"/>
    <p:sldId id="270" r:id="rId4"/>
    <p:sldId id="283" r:id="rId5"/>
    <p:sldId id="282" r:id="rId6"/>
    <p:sldId id="281" r:id="rId7"/>
    <p:sldId id="285" r:id="rId8"/>
    <p:sldId id="284" r:id="rId9"/>
    <p:sldId id="286" r:id="rId10"/>
    <p:sldId id="287" r:id="rId11"/>
    <p:sldId id="288" r:id="rId12"/>
    <p:sldId id="289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5D9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875" autoAdjust="0"/>
  </p:normalViewPr>
  <p:slideViewPr>
    <p:cSldViewPr snapToGrid="0">
      <p:cViewPr varScale="1">
        <p:scale>
          <a:sx n="79" d="100"/>
          <a:sy n="79" d="100"/>
        </p:scale>
        <p:origin x="78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AC6D4-417C-4E33-B2CE-400C8EE13521}" type="datetimeFigureOut">
              <a:rPr lang="it-IT" smtClean="0"/>
              <a:t>27/03/2020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80E4E-F74F-4188-A93F-508305EE46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1326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662422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it-IT" smtClean="0"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94865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it-IT" smtClean="0"/>
              <a:t>11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926210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it-IT" smtClean="0"/>
              <a:t>12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94864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it-IT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09399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it-IT" smtClean="0"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81184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it-IT" smtClean="0"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670859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it-IT" smtClean="0"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43913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it-IT" smtClean="0"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345766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it-IT" smtClean="0"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375269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it-IT" smtClean="0"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753060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it-IT" smtClean="0"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79759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F4C43844-5DA7-499C-86EE-B63D1C19CC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42EB4A87-FDA7-439F-AA8A-04092C97B0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5127A0B7-9AF7-4027-90E5-E12DACEF1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642B-0696-49DC-AADF-FE5FF9E1DAEA}" type="datetimeFigureOut">
              <a:rPr lang="it-IT" smtClean="0"/>
              <a:t>27/03/2020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DA630243-1157-436E-B68F-B08C4845D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595B2D14-F71A-4A04-86C0-5F41CBFFA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9C47-ADB4-467B-9580-314B96F20C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875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B8B68FCB-CB5C-49B6-8BCA-985F47650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50DC8B60-A2A2-49ED-8DFE-A708C71E33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F2711B0E-2783-4125-A1C5-EB082EA2F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642B-0696-49DC-AADF-FE5FF9E1DAEA}" type="datetimeFigureOut">
              <a:rPr lang="it-IT" smtClean="0"/>
              <a:t>27/03/2020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99701646-E169-4E1C-B642-2F90AB752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C9D38D14-8B20-47D7-9B87-92FBEDC0E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9C47-ADB4-467B-9580-314B96F20C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2918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="" xmlns:a16="http://schemas.microsoft.com/office/drawing/2014/main" id="{C5FF33D2-EB21-4341-9840-26A8C2A65A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DB43761E-2FF9-4B14-AC2E-694AC237A1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6ADB29FE-3622-4FE2-A2AC-193BF1FE6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642B-0696-49DC-AADF-FE5FF9E1DAEA}" type="datetimeFigureOut">
              <a:rPr lang="it-IT" smtClean="0"/>
              <a:t>27/03/2020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AC0A754C-9F9A-45D4-95C0-A8F73E62E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4A5226DD-1898-4037-82F2-CA3298670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9C47-ADB4-467B-9580-314B96F20C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3405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724E133F-FC10-42EC-9D10-33A2C42FA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19348841-4154-4A60-BA35-51635BD05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C2B8236A-548B-4C3E-8505-304179896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642B-0696-49DC-AADF-FE5FF9E1DAEA}" type="datetimeFigureOut">
              <a:rPr lang="it-IT" smtClean="0"/>
              <a:t>27/03/2020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0E9EA594-8221-4AE9-B90B-BB14A04E3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924C9049-FABF-4BC5-AF5D-C3391001E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9C47-ADB4-467B-9580-314B96F20C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8047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A9A0CF1D-B696-40EC-8DEB-F0155EC66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ADC79FE5-6296-420C-B4E7-4EC6FD3A23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F768A8C8-80BF-4647-9087-C23648194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642B-0696-49DC-AADF-FE5FF9E1DAEA}" type="datetimeFigureOut">
              <a:rPr lang="it-IT" smtClean="0"/>
              <a:t>27/03/2020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3DF7C079-1132-4A49-8024-937683D7B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F589AD2E-8B7A-4E31-94B5-A796F26C2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9C47-ADB4-467B-9580-314B96F20C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5752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E47F3147-2593-464C-923E-6A8ED4C21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75C88134-9A3A-4980-B01B-689B9A2E08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F4505B1C-01AC-4840-984C-26AE44B82D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5B147F0A-2F7D-4108-B51A-13AC78F59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642B-0696-49DC-AADF-FE5FF9E1DAEA}" type="datetimeFigureOut">
              <a:rPr lang="it-IT" smtClean="0"/>
              <a:t>27/03/2020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226E78F4-6689-4CC4-89EA-085A8E489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FA9BABBA-9EF3-4B79-AEE0-ABC317C01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9C47-ADB4-467B-9580-314B96F20C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8135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46FA1D51-0415-4A8C-8EA1-B4F7B473D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1067FDF2-BBC8-4682-A360-4272984D6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DF8F4859-C02A-4693-999C-6B3E57FF80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="" xmlns:a16="http://schemas.microsoft.com/office/drawing/2014/main" id="{083DEA6B-72C1-444D-9D6D-AA580B6E9E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="" xmlns:a16="http://schemas.microsoft.com/office/drawing/2014/main" id="{E245E9E3-2CB6-4F23-8CB6-F015C72AB8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="" xmlns:a16="http://schemas.microsoft.com/office/drawing/2014/main" id="{B3FF2F92-E8F3-42A2-8A9E-395A5690A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642B-0696-49DC-AADF-FE5FF9E1DAEA}" type="datetimeFigureOut">
              <a:rPr lang="it-IT" smtClean="0"/>
              <a:t>27/03/2020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="" xmlns:a16="http://schemas.microsoft.com/office/drawing/2014/main" id="{06FD5649-490A-410C-B5B4-8C8DB95AC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="" xmlns:a16="http://schemas.microsoft.com/office/drawing/2014/main" id="{C70A86A7-E495-42AB-B487-359616A2C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9C47-ADB4-467B-9580-314B96F20C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9996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761EFF97-64B1-4C17-ADF6-2278A21DD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="" xmlns:a16="http://schemas.microsoft.com/office/drawing/2014/main" id="{B0C23B0A-6FFF-4084-B8A2-F7C113B4B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642B-0696-49DC-AADF-FE5FF9E1DAEA}" type="datetimeFigureOut">
              <a:rPr lang="it-IT" smtClean="0"/>
              <a:t>27/03/2020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="" xmlns:a16="http://schemas.microsoft.com/office/drawing/2014/main" id="{DE10972F-EE18-4C73-A10A-428CFA0F0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4C6F5F72-CCE2-4007-A778-07470C8BA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9C47-ADB4-467B-9580-314B96F20C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1462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="" xmlns:a16="http://schemas.microsoft.com/office/drawing/2014/main" id="{96C80841-BA08-46D8-9A50-5491132C1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642B-0696-49DC-AADF-FE5FF9E1DAEA}" type="datetimeFigureOut">
              <a:rPr lang="it-IT" smtClean="0"/>
              <a:t>27/03/2020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="" xmlns:a16="http://schemas.microsoft.com/office/drawing/2014/main" id="{5EDCBA53-B6DE-42A4-8E42-1DC455DBE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A3754D95-DB51-4255-808B-07D39240D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9C47-ADB4-467B-9580-314B96F20C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2259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40C0A29-2B74-48B6-8BBC-88C8CDA0C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2B06E815-4416-4A7D-8CB4-6E6452BC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143C8D33-89DE-4D86-AA44-FF2B7E736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02171B31-0D21-410C-847A-90F9D3E10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642B-0696-49DC-AADF-FE5FF9E1DAEA}" type="datetimeFigureOut">
              <a:rPr lang="it-IT" smtClean="0"/>
              <a:t>27/03/2020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E9F14D60-FB23-474E-92AE-BF8AEA5A6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E7F5CCCC-67EC-43BA-9057-0BC952014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9C47-ADB4-467B-9580-314B96F20C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8904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9DFF94A1-49E6-49A5-A7F6-B4960AC1A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="" xmlns:a16="http://schemas.microsoft.com/office/drawing/2014/main" id="{5A132850-523D-45F6-BF3B-8ECFB78F84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787A8818-85EF-4DCF-AA9B-39E9A4F00D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55EF04E0-CC68-4ED9-B465-9BCD4CE76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642B-0696-49DC-AADF-FE5FF9E1DAEA}" type="datetimeFigureOut">
              <a:rPr lang="it-IT" smtClean="0"/>
              <a:t>27/03/2020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87DA13B0-84AA-4236-B473-C83B03BE1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22758237-61AD-4DF3-B5C9-2CD0C14DA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9C47-ADB4-467B-9580-314B96F20C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4809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="" xmlns:a16="http://schemas.microsoft.com/office/drawing/2014/main" id="{37F403D1-B47B-4214-B47B-4C0D24402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845F02DA-EA68-4532-9991-AC90DA93F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FA4537C2-7984-47BA-A3F1-E063D35CA9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E642B-0696-49DC-AADF-FE5FF9E1DAEA}" type="datetimeFigureOut">
              <a:rPr lang="it-IT" smtClean="0"/>
              <a:t>27/03/2020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12BA8F53-1A82-432B-AA78-0D2328A93C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AB48D0C2-80B3-46A0-9200-E0C35FAAF6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A9C47-ADB4-467B-9580-314B96F20C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915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3941" y="2736494"/>
            <a:ext cx="10844012" cy="1123682"/>
          </a:xfrm>
        </p:spPr>
        <p:txBody>
          <a:bodyPr rtlCol="0">
            <a:normAutofit fontScale="90000"/>
          </a:bodyPr>
          <a:lstStyle/>
          <a:p>
            <a:r>
              <a:rPr lang="it-IT" sz="4800" b="1" dirty="0">
                <a:solidFill>
                  <a:srgbClr val="C00000"/>
                </a:solidFill>
                <a:latin typeface="+mn-lt"/>
              </a:rPr>
              <a:t/>
            </a:r>
            <a:br>
              <a:rPr lang="it-IT" sz="4800" b="1" dirty="0">
                <a:solidFill>
                  <a:srgbClr val="C00000"/>
                </a:solidFill>
                <a:latin typeface="+mn-lt"/>
              </a:rPr>
            </a:br>
            <a:r>
              <a:rPr lang="it-IT" dirty="0"/>
              <a:t/>
            </a:r>
            <a:br>
              <a:rPr lang="it-IT" dirty="0"/>
            </a:br>
            <a:r>
              <a:rPr lang="it-IT" b="1" dirty="0"/>
              <a:t> </a:t>
            </a:r>
            <a:r>
              <a:rPr lang="it-IT" dirty="0"/>
              <a:t/>
            </a:r>
            <a:br>
              <a:rPr lang="it-IT" dirty="0"/>
            </a:br>
            <a:r>
              <a:rPr lang="it-IT" sz="4000" b="1" dirty="0">
                <a:solidFill>
                  <a:srgbClr val="C00000"/>
                </a:solidFill>
              </a:rPr>
              <a:t/>
            </a:r>
            <a:br>
              <a:rPr lang="it-IT" sz="4000" b="1" dirty="0">
                <a:solidFill>
                  <a:srgbClr val="C00000"/>
                </a:solidFill>
              </a:rPr>
            </a:br>
            <a:r>
              <a:rPr lang="it-IT" sz="4800" b="1" dirty="0">
                <a:solidFill>
                  <a:srgbClr val="C00000"/>
                </a:solidFill>
                <a:latin typeface="+mn-lt"/>
              </a:rPr>
              <a:t>Piano “Epidemia </a:t>
            </a:r>
            <a:r>
              <a:rPr lang="it-IT" sz="4800" b="1" dirty="0" err="1">
                <a:solidFill>
                  <a:srgbClr val="C00000"/>
                </a:solidFill>
                <a:latin typeface="+mn-lt"/>
              </a:rPr>
              <a:t>Covid</a:t>
            </a:r>
            <a:r>
              <a:rPr lang="it-IT" sz="4800" b="1" dirty="0">
                <a:solidFill>
                  <a:srgbClr val="C00000"/>
                </a:solidFill>
                <a:latin typeface="+mn-lt"/>
              </a:rPr>
              <a:t> 19 -</a:t>
            </a:r>
            <a:br>
              <a:rPr lang="it-IT" sz="4800" b="1" dirty="0">
                <a:solidFill>
                  <a:srgbClr val="C00000"/>
                </a:solidFill>
                <a:latin typeface="+mn-lt"/>
              </a:rPr>
            </a:br>
            <a:r>
              <a:rPr lang="it-IT" sz="4800" b="1" dirty="0">
                <a:solidFill>
                  <a:srgbClr val="C00000"/>
                </a:solidFill>
                <a:latin typeface="+mn-lt"/>
              </a:rPr>
              <a:t>Interventi Urgenti di Sanità Pubblica</a:t>
            </a:r>
            <a:r>
              <a:rPr lang="it-IT" sz="4800" b="1" dirty="0" smtClean="0">
                <a:solidFill>
                  <a:srgbClr val="C00000"/>
                </a:solidFill>
                <a:latin typeface="+mn-lt"/>
              </a:rPr>
              <a:t>”</a:t>
            </a:r>
            <a:br>
              <a:rPr lang="it-IT" sz="4800" b="1" dirty="0" smtClean="0">
                <a:solidFill>
                  <a:srgbClr val="C00000"/>
                </a:solidFill>
                <a:latin typeface="+mn-lt"/>
              </a:rPr>
            </a:br>
            <a:r>
              <a:rPr lang="it-IT" sz="1600" b="1" dirty="0">
                <a:solidFill>
                  <a:srgbClr val="C00000"/>
                </a:solidFill>
                <a:latin typeface="+mn-lt"/>
              </a:rPr>
              <a:t/>
            </a:r>
            <a:br>
              <a:rPr lang="it-IT" sz="1600" b="1" dirty="0">
                <a:solidFill>
                  <a:srgbClr val="C00000"/>
                </a:solidFill>
                <a:latin typeface="+mn-lt"/>
              </a:rPr>
            </a:br>
            <a:r>
              <a:rPr lang="it-IT" sz="3600" b="1" i="1" dirty="0">
                <a:solidFill>
                  <a:srgbClr val="C00000"/>
                </a:solidFill>
                <a:latin typeface="+mn-lt"/>
              </a:rPr>
              <a:t>Strategia di sorveglianza con test rapidi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0304" y="5367902"/>
            <a:ext cx="11861441" cy="1018630"/>
          </a:xfrm>
        </p:spPr>
        <p:txBody>
          <a:bodyPr rtlCol="0">
            <a:normAutofit/>
          </a:bodyPr>
          <a:lstStyle/>
          <a:p>
            <a:r>
              <a:rPr lang="it-IT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Dr. Claudio Dario</a:t>
            </a:r>
          </a:p>
          <a:p>
            <a:r>
              <a:rPr lang="it-IT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Direttore Regionale Salute e Welfare</a:t>
            </a:r>
          </a:p>
        </p:txBody>
      </p:sp>
      <p:pic>
        <p:nvPicPr>
          <p:cNvPr id="1026" name="Picture 2" descr="Risultato immagini per regione umbria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607" y="195643"/>
            <a:ext cx="2332105" cy="1321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tangolo 3"/>
          <p:cNvSpPr/>
          <p:nvPr/>
        </p:nvSpPr>
        <p:spPr>
          <a:xfrm>
            <a:off x="5207937" y="4031673"/>
            <a:ext cx="17275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 marzo 2020</a:t>
            </a:r>
          </a:p>
        </p:txBody>
      </p:sp>
    </p:spTree>
    <p:extLst>
      <p:ext uri="{BB962C8B-B14F-4D97-AF65-F5344CB8AC3E}">
        <p14:creationId xmlns:p14="http://schemas.microsoft.com/office/powerpoint/2010/main" val="3177506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="" xmlns:a16="http://schemas.microsoft.com/office/drawing/2014/main" id="{3F9C5CA2-367B-4276-86AF-5D1DF56CA162}"/>
              </a:ext>
            </a:extLst>
          </p:cNvPr>
          <p:cNvSpPr/>
          <p:nvPr/>
        </p:nvSpPr>
        <p:spPr>
          <a:xfrm>
            <a:off x="331153" y="1354381"/>
            <a:ext cx="11423700" cy="4405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2" lvl="1" algn="ctr">
              <a:lnSpc>
                <a:spcPct val="107000"/>
              </a:lnSpc>
              <a:spcAft>
                <a:spcPts val="800"/>
              </a:spcAft>
            </a:pPr>
            <a:r>
              <a:rPr lang="it-IT" sz="2800" b="1" dirty="0">
                <a:solidFill>
                  <a:srgbClr val="C00000"/>
                </a:solidFill>
              </a:rPr>
              <a:t>Categorie </a:t>
            </a:r>
            <a:r>
              <a:rPr lang="it-IT" sz="2800" b="1" dirty="0" smtClean="0">
                <a:solidFill>
                  <a:srgbClr val="C00000"/>
                </a:solidFill>
              </a:rPr>
              <a:t>professionali</a:t>
            </a:r>
          </a:p>
          <a:p>
            <a:pPr marL="354012" lvl="1" algn="ctr">
              <a:lnSpc>
                <a:spcPct val="107000"/>
              </a:lnSpc>
              <a:spcAft>
                <a:spcPts val="800"/>
              </a:spcAft>
            </a:pPr>
            <a:endParaRPr lang="it-IT" sz="2400" b="1" dirty="0">
              <a:solidFill>
                <a:srgbClr val="C0000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sz="2300" dirty="0"/>
              <a:t>Dipendenti o Convenzionati del SSR che lavorano in strutture ospedaliere dedicate totalmente o parzialmente alla gestione dei casi COVID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sz="2300" dirty="0"/>
              <a:t>Dipendenti o Convenzionati del SSR che lavorano nelle strutture di Pronto Soccorso o di 118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sz="2300" dirty="0"/>
              <a:t>Dipendenti del SSR che lavorano nelle strutture territoriali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sz="2300" dirty="0"/>
              <a:t>Dipendenti o Convenzionati del SSR che lavorano nelle strutture sanitarie e socio-sanitarie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sz="2300" dirty="0"/>
              <a:t>MMG, PLS, Medici di continuità assistenziale e Farmacisti </a:t>
            </a:r>
          </a:p>
        </p:txBody>
      </p:sp>
      <p:pic>
        <p:nvPicPr>
          <p:cNvPr id="10" name="Picture 2" descr="Risultato immagini per regione umbria logo">
            <a:extLst>
              <a:ext uri="{FF2B5EF4-FFF2-40B4-BE49-F238E27FC236}">
                <a16:creationId xmlns="" xmlns:a16="http://schemas.microsoft.com/office/drawing/2014/main" id="{E05BF5D4-39FE-4269-AC6C-C0B07DA3A7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66" y="84884"/>
            <a:ext cx="1312572" cy="743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Connettore 1 6">
            <a:extLst>
              <a:ext uri="{FF2B5EF4-FFF2-40B4-BE49-F238E27FC236}">
                <a16:creationId xmlns="" xmlns:a16="http://schemas.microsoft.com/office/drawing/2014/main" id="{945C9C4A-12B1-4CA7-9605-21187A4F96B6}"/>
              </a:ext>
            </a:extLst>
          </p:cNvPr>
          <p:cNvCxnSpPr/>
          <p:nvPr/>
        </p:nvCxnSpPr>
        <p:spPr>
          <a:xfrm>
            <a:off x="0" y="911223"/>
            <a:ext cx="12163423" cy="14287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Sottotitolo 2">
            <a:extLst>
              <a:ext uri="{FF2B5EF4-FFF2-40B4-BE49-F238E27FC236}">
                <a16:creationId xmlns="" xmlns:a16="http://schemas.microsoft.com/office/drawing/2014/main" id="{C8908E17-14B7-4A5C-A87C-E8BC8B3CE497}"/>
              </a:ext>
            </a:extLst>
          </p:cNvPr>
          <p:cNvSpPr txBox="1">
            <a:spLocks/>
          </p:cNvSpPr>
          <p:nvPr/>
        </p:nvSpPr>
        <p:spPr>
          <a:xfrm>
            <a:off x="8336991" y="12692"/>
            <a:ext cx="3840720" cy="9187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it-IT" sz="1500" b="1" i="1" dirty="0"/>
              <a:t>                                                 Dr. Claudio Dario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it-IT" sz="1400" dirty="0"/>
              <a:t>                                                     Direttore Regionale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it-IT" sz="1400" dirty="0"/>
              <a:t>                                                     Salute e Welfare</a:t>
            </a:r>
          </a:p>
          <a:p>
            <a:pPr algn="r"/>
            <a:endParaRPr lang="it-IT" sz="700" dirty="0"/>
          </a:p>
        </p:txBody>
      </p:sp>
      <p:sp>
        <p:nvSpPr>
          <p:cNvPr id="16" name="CasellaDiTesto 15">
            <a:extLst>
              <a:ext uri="{FF2B5EF4-FFF2-40B4-BE49-F238E27FC236}">
                <a16:creationId xmlns="" xmlns:a16="http://schemas.microsoft.com/office/drawing/2014/main" id="{9CC180B9-562B-4AF8-BE6C-7025D64928B9}"/>
              </a:ext>
            </a:extLst>
          </p:cNvPr>
          <p:cNvSpPr txBox="1"/>
          <p:nvPr/>
        </p:nvSpPr>
        <p:spPr>
          <a:xfrm>
            <a:off x="1250001" y="115153"/>
            <a:ext cx="9795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rgbClr val="C00000"/>
                </a:solidFill>
              </a:rPr>
              <a:t>INDIVIDUAZIONE DELLA POPOLAZIONE TARGET</a:t>
            </a:r>
          </a:p>
        </p:txBody>
      </p:sp>
    </p:spTree>
    <p:extLst>
      <p:ext uri="{BB962C8B-B14F-4D97-AF65-F5344CB8AC3E}">
        <p14:creationId xmlns:p14="http://schemas.microsoft.com/office/powerpoint/2010/main" val="3331909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="" xmlns:a16="http://schemas.microsoft.com/office/drawing/2014/main" id="{3F9C5CA2-367B-4276-86AF-5D1DF56CA162}"/>
              </a:ext>
            </a:extLst>
          </p:cNvPr>
          <p:cNvSpPr/>
          <p:nvPr/>
        </p:nvSpPr>
        <p:spPr>
          <a:xfrm>
            <a:off x="583816" y="1465149"/>
            <a:ext cx="11024367" cy="4655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2437" algn="ctr">
              <a:lnSpc>
                <a:spcPct val="107000"/>
              </a:lnSpc>
              <a:spcAft>
                <a:spcPts val="800"/>
              </a:spcAft>
            </a:pPr>
            <a:r>
              <a:rPr lang="it-IT" sz="2800" b="1" dirty="0">
                <a:solidFill>
                  <a:srgbClr val="C00000"/>
                </a:solidFill>
              </a:rPr>
              <a:t>Categorie </a:t>
            </a:r>
            <a:r>
              <a:rPr lang="it-IT" sz="2800" b="1" dirty="0" smtClean="0">
                <a:solidFill>
                  <a:srgbClr val="C00000"/>
                </a:solidFill>
              </a:rPr>
              <a:t>professionali</a:t>
            </a:r>
          </a:p>
          <a:p>
            <a:pPr marL="452437" algn="ctr">
              <a:lnSpc>
                <a:spcPct val="107000"/>
              </a:lnSpc>
              <a:spcAft>
                <a:spcPts val="800"/>
              </a:spcAft>
            </a:pPr>
            <a:endParaRPr lang="it-IT" sz="2800" b="1" dirty="0">
              <a:solidFill>
                <a:srgbClr val="C0000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sz="2400" dirty="0"/>
              <a:t>Operatori </a:t>
            </a:r>
            <a:r>
              <a:rPr lang="it-IT" sz="2400" dirty="0" smtClean="0"/>
              <a:t>sintomatici che </a:t>
            </a:r>
            <a:r>
              <a:rPr lang="it-IT" sz="2400" dirty="0"/>
              <a:t>operano nelle strutture socio-sanitarie e sociali</a:t>
            </a:r>
          </a:p>
          <a:p>
            <a:pPr algn="just">
              <a:lnSpc>
                <a:spcPct val="150000"/>
              </a:lnSpc>
            </a:pPr>
            <a:endParaRPr lang="it-IT" sz="1600" dirty="0"/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sz="2400" dirty="0"/>
              <a:t>Lavoratori </a:t>
            </a:r>
            <a:r>
              <a:rPr lang="it-IT" sz="2400" dirty="0" smtClean="0"/>
              <a:t>sintomatici dei </a:t>
            </a:r>
            <a:r>
              <a:rPr lang="it-IT" sz="2400" dirty="0"/>
              <a:t>“Servizi Essenziali”, con priorità verso quelli con maggiore contatto con la popolazione generale, (Vigili del Fuoco e Forze dell’Ordine, Agenti di polizia penitenziaria, “Addetti” alle casse dei centri commerciali)</a:t>
            </a:r>
          </a:p>
          <a:p>
            <a:pPr algn="just">
              <a:lnSpc>
                <a:spcPct val="150000"/>
              </a:lnSpc>
            </a:pPr>
            <a:r>
              <a:rPr lang="it-IT" sz="2400" dirty="0"/>
              <a:t> </a:t>
            </a:r>
            <a:endParaRPr lang="it-IT" dirty="0"/>
          </a:p>
          <a:p>
            <a:pPr marL="447675" algn="just"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Picture 2" descr="Risultato immagini per regione umbria logo">
            <a:extLst>
              <a:ext uri="{FF2B5EF4-FFF2-40B4-BE49-F238E27FC236}">
                <a16:creationId xmlns="" xmlns:a16="http://schemas.microsoft.com/office/drawing/2014/main" id="{E05BF5D4-39FE-4269-AC6C-C0B07DA3A7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66" y="84884"/>
            <a:ext cx="1312572" cy="743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Connettore 1 6">
            <a:extLst>
              <a:ext uri="{FF2B5EF4-FFF2-40B4-BE49-F238E27FC236}">
                <a16:creationId xmlns="" xmlns:a16="http://schemas.microsoft.com/office/drawing/2014/main" id="{945C9C4A-12B1-4CA7-9605-21187A4F96B6}"/>
              </a:ext>
            </a:extLst>
          </p:cNvPr>
          <p:cNvCxnSpPr/>
          <p:nvPr/>
        </p:nvCxnSpPr>
        <p:spPr>
          <a:xfrm>
            <a:off x="0" y="911223"/>
            <a:ext cx="12163423" cy="14287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Sottotitolo 2">
            <a:extLst>
              <a:ext uri="{FF2B5EF4-FFF2-40B4-BE49-F238E27FC236}">
                <a16:creationId xmlns="" xmlns:a16="http://schemas.microsoft.com/office/drawing/2014/main" id="{C8908E17-14B7-4A5C-A87C-E8BC8B3CE497}"/>
              </a:ext>
            </a:extLst>
          </p:cNvPr>
          <p:cNvSpPr txBox="1">
            <a:spLocks/>
          </p:cNvSpPr>
          <p:nvPr/>
        </p:nvSpPr>
        <p:spPr>
          <a:xfrm>
            <a:off x="8336991" y="12692"/>
            <a:ext cx="3840720" cy="9187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it-IT" sz="1500" b="1" i="1" dirty="0"/>
              <a:t>                                                 Dr. Claudio Dario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it-IT" sz="1400" dirty="0"/>
              <a:t>                                                     Direttore Regionale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it-IT" sz="1400" dirty="0"/>
              <a:t>                                                     Salute e Welfare</a:t>
            </a:r>
          </a:p>
          <a:p>
            <a:pPr algn="r"/>
            <a:endParaRPr lang="it-IT" sz="700" dirty="0"/>
          </a:p>
        </p:txBody>
      </p:sp>
      <p:sp>
        <p:nvSpPr>
          <p:cNvPr id="16" name="CasellaDiTesto 15">
            <a:extLst>
              <a:ext uri="{FF2B5EF4-FFF2-40B4-BE49-F238E27FC236}">
                <a16:creationId xmlns="" xmlns:a16="http://schemas.microsoft.com/office/drawing/2014/main" id="{9CC180B9-562B-4AF8-BE6C-7025D64928B9}"/>
              </a:ext>
            </a:extLst>
          </p:cNvPr>
          <p:cNvSpPr txBox="1"/>
          <p:nvPr/>
        </p:nvSpPr>
        <p:spPr>
          <a:xfrm>
            <a:off x="1250001" y="115153"/>
            <a:ext cx="9795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rgbClr val="C00000"/>
                </a:solidFill>
              </a:rPr>
              <a:t>INDIVIDUAZIONE DELLA POPOLAZIONE TARGET</a:t>
            </a:r>
          </a:p>
        </p:txBody>
      </p:sp>
    </p:spTree>
    <p:extLst>
      <p:ext uri="{BB962C8B-B14F-4D97-AF65-F5344CB8AC3E}">
        <p14:creationId xmlns:p14="http://schemas.microsoft.com/office/powerpoint/2010/main" val="1867849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="" xmlns:a16="http://schemas.microsoft.com/office/drawing/2014/main" id="{3F9C5CA2-367B-4276-86AF-5D1DF56CA162}"/>
              </a:ext>
            </a:extLst>
          </p:cNvPr>
          <p:cNvSpPr/>
          <p:nvPr/>
        </p:nvSpPr>
        <p:spPr>
          <a:xfrm>
            <a:off x="836484" y="1770087"/>
            <a:ext cx="10413047" cy="4068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/>
              <a:t>Periodo di sperimentazione dei test rapidi:  </a:t>
            </a:r>
            <a:r>
              <a:rPr lang="it-IT" sz="2400" dirty="0">
                <a:solidFill>
                  <a:srgbClr val="FF0000"/>
                </a:solidFill>
              </a:rPr>
              <a:t>una settimana</a:t>
            </a:r>
          </a:p>
          <a:p>
            <a:endParaRPr lang="it-IT" sz="2400" dirty="0"/>
          </a:p>
          <a:p>
            <a:r>
              <a:rPr lang="it-IT" sz="2400" dirty="0"/>
              <a:t>Numero test da effettuare: </a:t>
            </a:r>
            <a:r>
              <a:rPr lang="it-IT" sz="2400" dirty="0">
                <a:solidFill>
                  <a:srgbClr val="FF0000"/>
                </a:solidFill>
              </a:rPr>
              <a:t>1.500</a:t>
            </a:r>
            <a:r>
              <a:rPr lang="it-IT" sz="2400" dirty="0"/>
              <a:t> al giorno</a:t>
            </a:r>
          </a:p>
          <a:p>
            <a:endParaRPr lang="it-IT" sz="2400" dirty="0"/>
          </a:p>
          <a:p>
            <a:r>
              <a:rPr lang="it-IT" sz="2400" dirty="0"/>
              <a:t>Localizzazione: aree geografiche </a:t>
            </a:r>
            <a:r>
              <a:rPr lang="it-IT" sz="2400" dirty="0">
                <a:solidFill>
                  <a:srgbClr val="FF0000"/>
                </a:solidFill>
              </a:rPr>
              <a:t>dove il virus è più diffuso</a:t>
            </a:r>
          </a:p>
          <a:p>
            <a:endParaRPr lang="it-IT" sz="2400" dirty="0"/>
          </a:p>
          <a:p>
            <a:r>
              <a:rPr lang="it-IT" sz="2400" dirty="0"/>
              <a:t>Modalità: </a:t>
            </a:r>
            <a:r>
              <a:rPr lang="it-IT" sz="2400" dirty="0">
                <a:solidFill>
                  <a:srgbClr val="FF0000"/>
                </a:solidFill>
              </a:rPr>
              <a:t>confronto</a:t>
            </a:r>
            <a:r>
              <a:rPr lang="it-IT" sz="2400" dirty="0"/>
              <a:t> esito test rapido con esito tampone</a:t>
            </a:r>
          </a:p>
          <a:p>
            <a:endParaRPr lang="it-IT" sz="2400" dirty="0"/>
          </a:p>
          <a:p>
            <a:pPr marL="1878013" indent="-1878013" algn="just"/>
            <a:r>
              <a:rPr lang="it-IT" sz="2400" dirty="0"/>
              <a:t>Risultati attesi: quantità significativa di dati per </a:t>
            </a:r>
            <a:r>
              <a:rPr lang="it-IT" sz="2400" dirty="0">
                <a:solidFill>
                  <a:srgbClr val="FF0000"/>
                </a:solidFill>
              </a:rPr>
              <a:t>ottimizzare la strategia </a:t>
            </a:r>
            <a:r>
              <a:rPr lang="it-IT" sz="2400" dirty="0"/>
              <a:t>dell’utilizzo dei test rapidi da implementare su tutto il territorio regionale</a:t>
            </a:r>
          </a:p>
          <a:p>
            <a:pPr marL="447675" algn="just"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="" xmlns:a16="http://schemas.microsoft.com/office/drawing/2014/main" id="{61C01ED7-C7A9-4F59-9AE3-923509CDB839}"/>
              </a:ext>
            </a:extLst>
          </p:cNvPr>
          <p:cNvSpPr/>
          <p:nvPr/>
        </p:nvSpPr>
        <p:spPr>
          <a:xfrm>
            <a:off x="3060430" y="171375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3200" b="1" dirty="0">
                <a:solidFill>
                  <a:srgbClr val="C00000"/>
                </a:solidFill>
              </a:rPr>
              <a:t>SPERIMENTAZIONE</a:t>
            </a:r>
          </a:p>
        </p:txBody>
      </p:sp>
      <p:pic>
        <p:nvPicPr>
          <p:cNvPr id="10" name="Picture 2" descr="Risultato immagini per regione umbria logo">
            <a:extLst>
              <a:ext uri="{FF2B5EF4-FFF2-40B4-BE49-F238E27FC236}">
                <a16:creationId xmlns="" xmlns:a16="http://schemas.microsoft.com/office/drawing/2014/main" id="{E05BF5D4-39FE-4269-AC6C-C0B07DA3A7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66" y="84884"/>
            <a:ext cx="1312572" cy="743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Connettore 1 6">
            <a:extLst>
              <a:ext uri="{FF2B5EF4-FFF2-40B4-BE49-F238E27FC236}">
                <a16:creationId xmlns="" xmlns:a16="http://schemas.microsoft.com/office/drawing/2014/main" id="{945C9C4A-12B1-4CA7-9605-21187A4F96B6}"/>
              </a:ext>
            </a:extLst>
          </p:cNvPr>
          <p:cNvCxnSpPr/>
          <p:nvPr/>
        </p:nvCxnSpPr>
        <p:spPr>
          <a:xfrm>
            <a:off x="0" y="911223"/>
            <a:ext cx="12163423" cy="14287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Sottotitolo 2">
            <a:extLst>
              <a:ext uri="{FF2B5EF4-FFF2-40B4-BE49-F238E27FC236}">
                <a16:creationId xmlns="" xmlns:a16="http://schemas.microsoft.com/office/drawing/2014/main" id="{C8908E17-14B7-4A5C-A87C-E8BC8B3CE497}"/>
              </a:ext>
            </a:extLst>
          </p:cNvPr>
          <p:cNvSpPr txBox="1">
            <a:spLocks/>
          </p:cNvSpPr>
          <p:nvPr/>
        </p:nvSpPr>
        <p:spPr>
          <a:xfrm>
            <a:off x="8336991" y="12692"/>
            <a:ext cx="3840720" cy="9187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it-IT" sz="1500" b="1" i="1" dirty="0"/>
              <a:t>                                                 Dr. Claudio Dario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it-IT" sz="1400" dirty="0"/>
              <a:t>                                                     Direttore Regionale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it-IT" sz="1400" dirty="0"/>
              <a:t>                                                     Salute e Welfare</a:t>
            </a:r>
          </a:p>
          <a:p>
            <a:pPr algn="r"/>
            <a:endParaRPr lang="it-IT" sz="700" dirty="0"/>
          </a:p>
        </p:txBody>
      </p:sp>
    </p:spTree>
    <p:extLst>
      <p:ext uri="{BB962C8B-B14F-4D97-AF65-F5344CB8AC3E}">
        <p14:creationId xmlns:p14="http://schemas.microsoft.com/office/powerpoint/2010/main" val="2416005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Risultato immagini per regione umbria logo">
            <a:extLst>
              <a:ext uri="{FF2B5EF4-FFF2-40B4-BE49-F238E27FC236}">
                <a16:creationId xmlns="" xmlns:a16="http://schemas.microsoft.com/office/drawing/2014/main" id="{E05BF5D4-39FE-4269-AC6C-C0B07DA3A7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66" y="84884"/>
            <a:ext cx="1312572" cy="743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Connettore 1 6">
            <a:extLst>
              <a:ext uri="{FF2B5EF4-FFF2-40B4-BE49-F238E27FC236}">
                <a16:creationId xmlns="" xmlns:a16="http://schemas.microsoft.com/office/drawing/2014/main" id="{945C9C4A-12B1-4CA7-9605-21187A4F96B6}"/>
              </a:ext>
            </a:extLst>
          </p:cNvPr>
          <p:cNvCxnSpPr/>
          <p:nvPr/>
        </p:nvCxnSpPr>
        <p:spPr>
          <a:xfrm>
            <a:off x="0" y="911223"/>
            <a:ext cx="12163423" cy="14287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Sottotitolo 2">
            <a:extLst>
              <a:ext uri="{FF2B5EF4-FFF2-40B4-BE49-F238E27FC236}">
                <a16:creationId xmlns="" xmlns:a16="http://schemas.microsoft.com/office/drawing/2014/main" id="{C8908E17-14B7-4A5C-A87C-E8BC8B3CE497}"/>
              </a:ext>
            </a:extLst>
          </p:cNvPr>
          <p:cNvSpPr txBox="1">
            <a:spLocks/>
          </p:cNvSpPr>
          <p:nvPr/>
        </p:nvSpPr>
        <p:spPr>
          <a:xfrm>
            <a:off x="8336991" y="12692"/>
            <a:ext cx="3840720" cy="9187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it-IT" sz="1500" b="1" i="1" dirty="0"/>
              <a:t>                                                 Dr. Claudio Dario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it-IT" sz="1400" dirty="0"/>
              <a:t>                                                     Direttore Regionale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it-IT" sz="1400" dirty="0"/>
              <a:t>                                                     Salute e Welfare</a:t>
            </a:r>
          </a:p>
          <a:p>
            <a:pPr algn="r"/>
            <a:endParaRPr lang="it-IT" sz="700" dirty="0"/>
          </a:p>
        </p:txBody>
      </p:sp>
      <p:sp>
        <p:nvSpPr>
          <p:cNvPr id="12" name="CasellaDiTesto 11">
            <a:extLst>
              <a:ext uri="{FF2B5EF4-FFF2-40B4-BE49-F238E27FC236}">
                <a16:creationId xmlns="" xmlns:a16="http://schemas.microsoft.com/office/drawing/2014/main" id="{41721AAB-41B9-4A7E-8B98-6C36F1EEABC1}"/>
              </a:ext>
            </a:extLst>
          </p:cNvPr>
          <p:cNvSpPr txBox="1"/>
          <p:nvPr/>
        </p:nvSpPr>
        <p:spPr>
          <a:xfrm>
            <a:off x="1608805" y="2502604"/>
            <a:ext cx="86485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ü"/>
            </a:pPr>
            <a:endParaRPr lang="it-IT" sz="3600" dirty="0"/>
          </a:p>
          <a:p>
            <a:pPr algn="ctr"/>
            <a:endParaRPr lang="it-IT" sz="3600" dirty="0"/>
          </a:p>
          <a:p>
            <a:pPr algn="ctr"/>
            <a:endParaRPr lang="it-IT" sz="3600" dirty="0"/>
          </a:p>
        </p:txBody>
      </p:sp>
      <p:sp>
        <p:nvSpPr>
          <p:cNvPr id="2" name="Rettangolo 1"/>
          <p:cNvSpPr/>
          <p:nvPr/>
        </p:nvSpPr>
        <p:spPr>
          <a:xfrm>
            <a:off x="3466413" y="223985"/>
            <a:ext cx="52305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3200" b="1" dirty="0">
                <a:solidFill>
                  <a:srgbClr val="C00000"/>
                </a:solidFill>
              </a:rPr>
              <a:t>CONTESTO EPIDEMIOLOGICO </a:t>
            </a:r>
            <a:endParaRPr lang="it-IT" sz="3200" dirty="0">
              <a:solidFill>
                <a:srgbClr val="C00000"/>
              </a:solidFill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312" y="1068218"/>
            <a:ext cx="5198487" cy="5657437"/>
          </a:xfrm>
          <a:prstGeom prst="rect">
            <a:avLst/>
          </a:prstGeom>
        </p:spPr>
      </p:pic>
      <p:sp>
        <p:nvSpPr>
          <p:cNvPr id="13" name="CasellaDiTesto 12">
            <a:extLst>
              <a:ext uri="{FF2B5EF4-FFF2-40B4-BE49-F238E27FC236}">
                <a16:creationId xmlns="" xmlns:a16="http://schemas.microsoft.com/office/drawing/2014/main" id="{9CC180B9-562B-4AF8-BE6C-7025D64928B9}"/>
              </a:ext>
            </a:extLst>
          </p:cNvPr>
          <p:cNvSpPr txBox="1"/>
          <p:nvPr/>
        </p:nvSpPr>
        <p:spPr>
          <a:xfrm>
            <a:off x="3140235" y="1149069"/>
            <a:ext cx="4235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Alle ore 8.00 di venerdì 27/03/ 2020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914464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sellaDiTesto 12">
            <a:extLst>
              <a:ext uri="{FF2B5EF4-FFF2-40B4-BE49-F238E27FC236}">
                <a16:creationId xmlns="" xmlns:a16="http://schemas.microsoft.com/office/drawing/2014/main" id="{9CC180B9-562B-4AF8-BE6C-7025D64928B9}"/>
              </a:ext>
            </a:extLst>
          </p:cNvPr>
          <p:cNvSpPr txBox="1"/>
          <p:nvPr/>
        </p:nvSpPr>
        <p:spPr>
          <a:xfrm>
            <a:off x="1190135" y="154075"/>
            <a:ext cx="9795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solidFill>
                  <a:srgbClr val="C00000"/>
                </a:solidFill>
              </a:rPr>
              <a:t>OBIETTIVI </a:t>
            </a:r>
            <a:r>
              <a:rPr lang="it-IT" sz="3200" b="1" dirty="0" smtClean="0">
                <a:solidFill>
                  <a:srgbClr val="C00000"/>
                </a:solidFill>
              </a:rPr>
              <a:t>GENERALI </a:t>
            </a:r>
            <a:r>
              <a:rPr lang="it-IT" sz="3200" b="1" dirty="0">
                <a:solidFill>
                  <a:srgbClr val="C00000"/>
                </a:solidFill>
              </a:rPr>
              <a:t>DEL PIANO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="" xmlns:a16="http://schemas.microsoft.com/office/drawing/2014/main" id="{D62324BC-7502-4AB2-9400-2997DB8F5401}"/>
              </a:ext>
            </a:extLst>
          </p:cNvPr>
          <p:cNvSpPr txBox="1"/>
          <p:nvPr/>
        </p:nvSpPr>
        <p:spPr>
          <a:xfrm>
            <a:off x="1021687" y="2061060"/>
            <a:ext cx="100926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it-IT" sz="2400" dirty="0">
                <a:solidFill>
                  <a:srgbClr val="FF0000"/>
                </a:solidFill>
              </a:rPr>
              <a:t>Interrompere </a:t>
            </a:r>
            <a:r>
              <a:rPr lang="it-IT" sz="2400" dirty="0"/>
              <a:t>la catena di trasmissione del virus responsabile di COVID – 19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endParaRPr lang="it-IT" sz="1200" dirty="0"/>
          </a:p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it-IT" sz="2400" dirty="0">
                <a:solidFill>
                  <a:srgbClr val="FF0000"/>
                </a:solidFill>
              </a:rPr>
              <a:t>Gestire rapidamente e correttamente </a:t>
            </a:r>
            <a:r>
              <a:rPr lang="it-IT" sz="2400" dirty="0"/>
              <a:t>i pazienti COVID-19 che necessitano di assistenza sanitaria</a:t>
            </a:r>
          </a:p>
          <a:p>
            <a:pPr marL="171450" lvl="0" indent="-171450" algn="just">
              <a:buFont typeface="Wingdings" panose="05000000000000000000" pitchFamily="2" charset="2"/>
              <a:buChar char="ü"/>
            </a:pPr>
            <a:endParaRPr lang="it-IT" sz="1200" dirty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it-IT" sz="2400" dirty="0">
                <a:solidFill>
                  <a:srgbClr val="FF0000"/>
                </a:solidFill>
              </a:rPr>
              <a:t>Attuare una sorveglianza allargata </a:t>
            </a:r>
            <a:r>
              <a:rPr lang="it-IT" sz="2400" dirty="0"/>
              <a:t>della popolazione, con particolare attenzione alle categorie a rischio, in modo da individuare rapidamente i casi asintomatici o paucisintomatici che possono diffondere il virus  e contenere efficacemente il contagio attraverso il loro isolamento</a:t>
            </a:r>
          </a:p>
        </p:txBody>
      </p:sp>
      <p:pic>
        <p:nvPicPr>
          <p:cNvPr id="12" name="Picture 2" descr="Risultato immagini per regione umbria logo">
            <a:extLst>
              <a:ext uri="{FF2B5EF4-FFF2-40B4-BE49-F238E27FC236}">
                <a16:creationId xmlns="" xmlns:a16="http://schemas.microsoft.com/office/drawing/2014/main" id="{E05BF5D4-39FE-4269-AC6C-C0B07DA3A7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66" y="84884"/>
            <a:ext cx="1312572" cy="743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Connettore 1 6">
            <a:extLst>
              <a:ext uri="{FF2B5EF4-FFF2-40B4-BE49-F238E27FC236}">
                <a16:creationId xmlns="" xmlns:a16="http://schemas.microsoft.com/office/drawing/2014/main" id="{945C9C4A-12B1-4CA7-9605-21187A4F96B6}"/>
              </a:ext>
            </a:extLst>
          </p:cNvPr>
          <p:cNvCxnSpPr/>
          <p:nvPr/>
        </p:nvCxnSpPr>
        <p:spPr>
          <a:xfrm>
            <a:off x="0" y="911223"/>
            <a:ext cx="12163423" cy="14287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Sottotitolo 2">
            <a:extLst>
              <a:ext uri="{FF2B5EF4-FFF2-40B4-BE49-F238E27FC236}">
                <a16:creationId xmlns="" xmlns:a16="http://schemas.microsoft.com/office/drawing/2014/main" id="{C8908E17-14B7-4A5C-A87C-E8BC8B3CE497}"/>
              </a:ext>
            </a:extLst>
          </p:cNvPr>
          <p:cNvSpPr txBox="1">
            <a:spLocks/>
          </p:cNvSpPr>
          <p:nvPr/>
        </p:nvSpPr>
        <p:spPr>
          <a:xfrm>
            <a:off x="8336991" y="12692"/>
            <a:ext cx="3840720" cy="9187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it-IT" sz="1500" b="1" i="1" dirty="0"/>
              <a:t>                                                 Dr. Claudio Dario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it-IT" sz="1400" dirty="0"/>
              <a:t>                                                     Direttore Regionale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it-IT" sz="1400" dirty="0"/>
              <a:t>                                                     Salute e Welfare</a:t>
            </a:r>
          </a:p>
          <a:p>
            <a:pPr algn="r"/>
            <a:endParaRPr lang="it-IT" sz="700" dirty="0"/>
          </a:p>
        </p:txBody>
      </p:sp>
    </p:spTree>
    <p:extLst>
      <p:ext uri="{BB962C8B-B14F-4D97-AF65-F5344CB8AC3E}">
        <p14:creationId xmlns:p14="http://schemas.microsoft.com/office/powerpoint/2010/main" val="1483222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>
            <a:extLst>
              <a:ext uri="{FF2B5EF4-FFF2-40B4-BE49-F238E27FC236}">
                <a16:creationId xmlns="" xmlns:a16="http://schemas.microsoft.com/office/drawing/2014/main" id="{41721AAB-41B9-4A7E-8B98-6C36F1EEABC1}"/>
              </a:ext>
            </a:extLst>
          </p:cNvPr>
          <p:cNvSpPr txBox="1"/>
          <p:nvPr/>
        </p:nvSpPr>
        <p:spPr>
          <a:xfrm>
            <a:off x="469232" y="2462880"/>
            <a:ext cx="1126155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 algn="just">
              <a:buFont typeface="Wingdings" panose="05000000000000000000" pitchFamily="2" charset="2"/>
              <a:buChar char="ü"/>
            </a:pPr>
            <a:r>
              <a:rPr lang="it-IT" sz="2400" dirty="0">
                <a:solidFill>
                  <a:srgbClr val="FF0000"/>
                </a:solidFill>
              </a:rPr>
              <a:t>Difendere</a:t>
            </a:r>
            <a:r>
              <a:rPr lang="it-IT" sz="2400" dirty="0"/>
              <a:t> la comunità e le famiglie, individuando i soggetti potenzialmente positivi</a:t>
            </a:r>
          </a:p>
          <a:p>
            <a:pPr lvl="0" algn="just"/>
            <a:r>
              <a:rPr lang="it-IT" sz="2400" dirty="0"/>
              <a:t> </a:t>
            </a:r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it-IT" sz="2400" dirty="0">
                <a:solidFill>
                  <a:srgbClr val="FF0000"/>
                </a:solidFill>
              </a:rPr>
              <a:t>Difendere</a:t>
            </a:r>
            <a:r>
              <a:rPr lang="it-IT" sz="2400" dirty="0"/>
              <a:t> le comunità residenziali sanitarie, sociali, </a:t>
            </a:r>
            <a:r>
              <a:rPr lang="it-IT" sz="2400" dirty="0" smtClean="0"/>
              <a:t>religiose, ecc., </a:t>
            </a:r>
            <a:r>
              <a:rPr lang="it-IT" sz="2400" dirty="0"/>
              <a:t>indentificando ed isolando gli individui positivi fin dal loro ingresso</a:t>
            </a:r>
          </a:p>
          <a:p>
            <a:pPr algn="just"/>
            <a:endParaRPr lang="it-IT" sz="2400" dirty="0"/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it-IT" sz="2400" dirty="0">
                <a:solidFill>
                  <a:srgbClr val="FF0000"/>
                </a:solidFill>
              </a:rPr>
              <a:t>Difendere</a:t>
            </a:r>
            <a:r>
              <a:rPr lang="it-IT" sz="2400" dirty="0"/>
              <a:t> gli ospedali, indentificando ed isolando gli individui positivi fin dal loro ingresso </a:t>
            </a:r>
          </a:p>
          <a:p>
            <a:pPr marL="571500" indent="-571500" algn="ctr">
              <a:buFont typeface="Wingdings" panose="05000000000000000000" pitchFamily="2" charset="2"/>
              <a:buChar char="ü"/>
            </a:pPr>
            <a:endParaRPr lang="it-IT" sz="2400" dirty="0"/>
          </a:p>
        </p:txBody>
      </p:sp>
      <p:sp>
        <p:nvSpPr>
          <p:cNvPr id="13" name="CasellaDiTesto 12">
            <a:extLst>
              <a:ext uri="{FF2B5EF4-FFF2-40B4-BE49-F238E27FC236}">
                <a16:creationId xmlns="" xmlns:a16="http://schemas.microsoft.com/office/drawing/2014/main" id="{9CC180B9-562B-4AF8-BE6C-7025D64928B9}"/>
              </a:ext>
            </a:extLst>
          </p:cNvPr>
          <p:cNvSpPr txBox="1"/>
          <p:nvPr/>
        </p:nvSpPr>
        <p:spPr>
          <a:xfrm>
            <a:off x="1166073" y="127590"/>
            <a:ext cx="9795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rgbClr val="C00000"/>
                </a:solidFill>
              </a:rPr>
              <a:t>OBIETTIVI SPECIFICI  DEL PIANO 1/2</a:t>
            </a:r>
          </a:p>
        </p:txBody>
      </p:sp>
      <p:pic>
        <p:nvPicPr>
          <p:cNvPr id="10" name="Picture 2" descr="Risultato immagini per regione umbria logo">
            <a:extLst>
              <a:ext uri="{FF2B5EF4-FFF2-40B4-BE49-F238E27FC236}">
                <a16:creationId xmlns="" xmlns:a16="http://schemas.microsoft.com/office/drawing/2014/main" id="{E05BF5D4-39FE-4269-AC6C-C0B07DA3A7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66" y="84884"/>
            <a:ext cx="1312572" cy="743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Connettore 1 6">
            <a:extLst>
              <a:ext uri="{FF2B5EF4-FFF2-40B4-BE49-F238E27FC236}">
                <a16:creationId xmlns="" xmlns:a16="http://schemas.microsoft.com/office/drawing/2014/main" id="{945C9C4A-12B1-4CA7-9605-21187A4F96B6}"/>
              </a:ext>
            </a:extLst>
          </p:cNvPr>
          <p:cNvCxnSpPr/>
          <p:nvPr/>
        </p:nvCxnSpPr>
        <p:spPr>
          <a:xfrm>
            <a:off x="0" y="911223"/>
            <a:ext cx="12163423" cy="14287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Sottotitolo 2">
            <a:extLst>
              <a:ext uri="{FF2B5EF4-FFF2-40B4-BE49-F238E27FC236}">
                <a16:creationId xmlns="" xmlns:a16="http://schemas.microsoft.com/office/drawing/2014/main" id="{C8908E17-14B7-4A5C-A87C-E8BC8B3CE497}"/>
              </a:ext>
            </a:extLst>
          </p:cNvPr>
          <p:cNvSpPr txBox="1">
            <a:spLocks/>
          </p:cNvSpPr>
          <p:nvPr/>
        </p:nvSpPr>
        <p:spPr>
          <a:xfrm>
            <a:off x="8336991" y="12692"/>
            <a:ext cx="3840720" cy="9187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it-IT" sz="1500" b="1" i="1" dirty="0"/>
              <a:t>                                                 Dr. Claudio Dario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it-IT" sz="1400" dirty="0"/>
              <a:t>                                                     Direttore Regionale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it-IT" sz="1400" dirty="0"/>
              <a:t>                                                     Salute e Welfare</a:t>
            </a:r>
          </a:p>
          <a:p>
            <a:pPr algn="r"/>
            <a:endParaRPr lang="it-IT" sz="700" dirty="0"/>
          </a:p>
        </p:txBody>
      </p:sp>
    </p:spTree>
    <p:extLst>
      <p:ext uri="{BB962C8B-B14F-4D97-AF65-F5344CB8AC3E}">
        <p14:creationId xmlns:p14="http://schemas.microsoft.com/office/powerpoint/2010/main" val="1834614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>
            <a:extLst>
              <a:ext uri="{FF2B5EF4-FFF2-40B4-BE49-F238E27FC236}">
                <a16:creationId xmlns="" xmlns:a16="http://schemas.microsoft.com/office/drawing/2014/main" id="{41721AAB-41B9-4A7E-8B98-6C36F1EEABC1}"/>
              </a:ext>
            </a:extLst>
          </p:cNvPr>
          <p:cNvSpPr txBox="1"/>
          <p:nvPr/>
        </p:nvSpPr>
        <p:spPr>
          <a:xfrm>
            <a:off x="775251" y="1984754"/>
            <a:ext cx="10717599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600" dirty="0"/>
          </a:p>
          <a:p>
            <a:pPr marL="571500" lvl="0" indent="-571500" algn="just">
              <a:buFont typeface="Wingdings" panose="05000000000000000000" pitchFamily="2" charset="2"/>
              <a:buChar char="ü"/>
            </a:pPr>
            <a:r>
              <a:rPr lang="it-IT" sz="2400" dirty="0">
                <a:solidFill>
                  <a:srgbClr val="FF0000"/>
                </a:solidFill>
              </a:rPr>
              <a:t>Garantire</a:t>
            </a:r>
            <a:r>
              <a:rPr lang="it-IT" sz="2400" dirty="0"/>
              <a:t> la sorveglianza attiva ai MMG, ai PLS, ai </a:t>
            </a:r>
            <a:r>
              <a:rPr lang="it-IT" sz="2400" dirty="0" smtClean="0"/>
              <a:t>Medici </a:t>
            </a:r>
            <a:r>
              <a:rPr lang="it-IT" sz="2400" dirty="0"/>
              <a:t>di </a:t>
            </a:r>
            <a:r>
              <a:rPr lang="it-IT" sz="2400" dirty="0" smtClean="0"/>
              <a:t>Continuità Assistenziale  </a:t>
            </a:r>
            <a:r>
              <a:rPr lang="it-IT" sz="2400" dirty="0"/>
              <a:t>e ai </a:t>
            </a:r>
            <a:r>
              <a:rPr lang="it-IT" sz="2400" dirty="0" smtClean="0"/>
              <a:t>Farmacisti</a:t>
            </a:r>
            <a:endParaRPr lang="it-IT" sz="2400" dirty="0"/>
          </a:p>
          <a:p>
            <a:pPr lvl="0" algn="just"/>
            <a:endParaRPr lang="it-IT" sz="2400" dirty="0"/>
          </a:p>
          <a:p>
            <a:pPr marL="571500" lvl="0" indent="-571500" algn="just">
              <a:buFont typeface="Wingdings" panose="05000000000000000000" pitchFamily="2" charset="2"/>
              <a:buChar char="ü"/>
            </a:pPr>
            <a:r>
              <a:rPr lang="it-IT" sz="2400" dirty="0">
                <a:solidFill>
                  <a:srgbClr val="FF0000"/>
                </a:solidFill>
              </a:rPr>
              <a:t>Garantire</a:t>
            </a:r>
            <a:r>
              <a:rPr lang="it-IT" sz="2400" dirty="0"/>
              <a:t> la sorveglianza attiva agli operatori delle strutture sanitarie e sociosanitarie</a:t>
            </a:r>
          </a:p>
          <a:p>
            <a:pPr lvl="0" algn="just"/>
            <a:endParaRPr lang="it-IT" sz="2400" dirty="0"/>
          </a:p>
          <a:p>
            <a:pPr marL="571500" lvl="0" indent="-571500" algn="just">
              <a:buFont typeface="Wingdings" panose="05000000000000000000" pitchFamily="2" charset="2"/>
              <a:buChar char="ü"/>
            </a:pPr>
            <a:r>
              <a:rPr lang="it-IT" sz="2400" dirty="0">
                <a:solidFill>
                  <a:srgbClr val="FF0000"/>
                </a:solidFill>
              </a:rPr>
              <a:t>Garantire </a:t>
            </a:r>
            <a:r>
              <a:rPr lang="it-IT" sz="2400" dirty="0"/>
              <a:t>la sorveglianza attiva alle “categorie di lavoratori dei servizi essenziali”</a:t>
            </a:r>
          </a:p>
          <a:p>
            <a:pPr lvl="0" algn="just"/>
            <a:endParaRPr lang="it-IT" sz="2400" dirty="0"/>
          </a:p>
          <a:p>
            <a:pPr marL="571500" lvl="0" indent="-571500" algn="just">
              <a:buFont typeface="Wingdings" panose="05000000000000000000" pitchFamily="2" charset="2"/>
              <a:buChar char="ü"/>
            </a:pPr>
            <a:r>
              <a:rPr lang="it-IT" sz="2400" dirty="0">
                <a:solidFill>
                  <a:srgbClr val="FF0000"/>
                </a:solidFill>
              </a:rPr>
              <a:t>Garantire</a:t>
            </a:r>
            <a:r>
              <a:rPr lang="it-IT" sz="2400" dirty="0"/>
              <a:t> la sorveglianza attiva alle categorie di lavoratori che per loro natura sono sottoposti ad elevato rischio di contagio o di diffusione della malattia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="" xmlns:a16="http://schemas.microsoft.com/office/drawing/2014/main" id="{9CC180B9-562B-4AF8-BE6C-7025D64928B9}"/>
              </a:ext>
            </a:extLst>
          </p:cNvPr>
          <p:cNvSpPr txBox="1"/>
          <p:nvPr/>
        </p:nvSpPr>
        <p:spPr>
          <a:xfrm>
            <a:off x="1213878" y="184792"/>
            <a:ext cx="9795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rgbClr val="C00000"/>
                </a:solidFill>
              </a:rPr>
              <a:t>OBIETTIVI SPECIFICI DEL PIANO 2/2</a:t>
            </a:r>
          </a:p>
        </p:txBody>
      </p:sp>
      <p:pic>
        <p:nvPicPr>
          <p:cNvPr id="10" name="Picture 2" descr="Risultato immagini per regione umbria logo">
            <a:extLst>
              <a:ext uri="{FF2B5EF4-FFF2-40B4-BE49-F238E27FC236}">
                <a16:creationId xmlns="" xmlns:a16="http://schemas.microsoft.com/office/drawing/2014/main" id="{E05BF5D4-39FE-4269-AC6C-C0B07DA3A7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66" y="84884"/>
            <a:ext cx="1312572" cy="743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Connettore 1 6">
            <a:extLst>
              <a:ext uri="{FF2B5EF4-FFF2-40B4-BE49-F238E27FC236}">
                <a16:creationId xmlns="" xmlns:a16="http://schemas.microsoft.com/office/drawing/2014/main" id="{945C9C4A-12B1-4CA7-9605-21187A4F96B6}"/>
              </a:ext>
            </a:extLst>
          </p:cNvPr>
          <p:cNvCxnSpPr/>
          <p:nvPr/>
        </p:nvCxnSpPr>
        <p:spPr>
          <a:xfrm>
            <a:off x="0" y="911223"/>
            <a:ext cx="12163423" cy="14287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Sottotitolo 2">
            <a:extLst>
              <a:ext uri="{FF2B5EF4-FFF2-40B4-BE49-F238E27FC236}">
                <a16:creationId xmlns="" xmlns:a16="http://schemas.microsoft.com/office/drawing/2014/main" id="{C8908E17-14B7-4A5C-A87C-E8BC8B3CE497}"/>
              </a:ext>
            </a:extLst>
          </p:cNvPr>
          <p:cNvSpPr txBox="1">
            <a:spLocks/>
          </p:cNvSpPr>
          <p:nvPr/>
        </p:nvSpPr>
        <p:spPr>
          <a:xfrm>
            <a:off x="8336991" y="12692"/>
            <a:ext cx="3840720" cy="9187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it-IT" sz="1500" b="1" i="1" dirty="0"/>
              <a:t>                                                 Dr. Claudio Dario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it-IT" sz="1400" dirty="0"/>
              <a:t>                                                     Direttore Regionale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it-IT" sz="1400" dirty="0"/>
              <a:t>                                                     Salute e Welfare</a:t>
            </a:r>
          </a:p>
          <a:p>
            <a:pPr algn="r"/>
            <a:endParaRPr lang="it-IT" sz="700" dirty="0"/>
          </a:p>
        </p:txBody>
      </p:sp>
    </p:spTree>
    <p:extLst>
      <p:ext uri="{BB962C8B-B14F-4D97-AF65-F5344CB8AC3E}">
        <p14:creationId xmlns:p14="http://schemas.microsoft.com/office/powerpoint/2010/main" val="419188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sellaDiTesto 12">
            <a:extLst>
              <a:ext uri="{FF2B5EF4-FFF2-40B4-BE49-F238E27FC236}">
                <a16:creationId xmlns="" xmlns:a16="http://schemas.microsoft.com/office/drawing/2014/main" id="{9CC180B9-562B-4AF8-BE6C-7025D64928B9}"/>
              </a:ext>
            </a:extLst>
          </p:cNvPr>
          <p:cNvSpPr txBox="1"/>
          <p:nvPr/>
        </p:nvSpPr>
        <p:spPr>
          <a:xfrm>
            <a:off x="1211815" y="179298"/>
            <a:ext cx="9795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rgbClr val="C00000"/>
                </a:solidFill>
              </a:rPr>
              <a:t>STRATEGIE DEL PIANO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="" xmlns:a16="http://schemas.microsoft.com/office/drawing/2014/main" id="{3F9C5CA2-367B-4276-86AF-5D1DF56CA162}"/>
              </a:ext>
            </a:extLst>
          </p:cNvPr>
          <p:cNvSpPr/>
          <p:nvPr/>
        </p:nvSpPr>
        <p:spPr>
          <a:xfrm>
            <a:off x="477048" y="1736183"/>
            <a:ext cx="11024367" cy="3528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it-IT" sz="3000" dirty="0"/>
          </a:p>
          <a:p>
            <a:pPr marL="571500" indent="-5715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it-IT" sz="3000" dirty="0"/>
              <a:t>Il </a:t>
            </a:r>
            <a:r>
              <a:rPr lang="it-IT" sz="3000" dirty="0">
                <a:solidFill>
                  <a:srgbClr val="FF0000"/>
                </a:solidFill>
              </a:rPr>
              <a:t>potenziamento della sorveglianza sanitaria </a:t>
            </a:r>
            <a:r>
              <a:rPr lang="it-IT" sz="3000" dirty="0"/>
              <a:t>e delle inchieste epidemiologiche per intervenire con le disposizioni di isolamento domiciliare fiduciario e quarantena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it-IT" sz="3000" dirty="0"/>
          </a:p>
          <a:p>
            <a:pPr marL="571500" lvl="0" indent="-57150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it-IT" sz="3000" dirty="0"/>
              <a:t>L’individuazione del </a:t>
            </a:r>
            <a:r>
              <a:rPr lang="it-IT" sz="3000" dirty="0">
                <a:solidFill>
                  <a:srgbClr val="FF0000"/>
                </a:solidFill>
              </a:rPr>
              <a:t>maggior numero di soggetti positivi</a:t>
            </a:r>
            <a:r>
              <a:rPr lang="it-IT" sz="3000" dirty="0"/>
              <a:t>, effettuando un numero più elevato di saggi diagnostici </a:t>
            </a:r>
          </a:p>
        </p:txBody>
      </p:sp>
      <p:pic>
        <p:nvPicPr>
          <p:cNvPr id="10" name="Picture 2" descr="Risultato immagini per regione umbria logo">
            <a:extLst>
              <a:ext uri="{FF2B5EF4-FFF2-40B4-BE49-F238E27FC236}">
                <a16:creationId xmlns="" xmlns:a16="http://schemas.microsoft.com/office/drawing/2014/main" id="{E05BF5D4-39FE-4269-AC6C-C0B07DA3A7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66" y="84884"/>
            <a:ext cx="1312572" cy="743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Connettore 1 6">
            <a:extLst>
              <a:ext uri="{FF2B5EF4-FFF2-40B4-BE49-F238E27FC236}">
                <a16:creationId xmlns="" xmlns:a16="http://schemas.microsoft.com/office/drawing/2014/main" id="{945C9C4A-12B1-4CA7-9605-21187A4F96B6}"/>
              </a:ext>
            </a:extLst>
          </p:cNvPr>
          <p:cNvCxnSpPr/>
          <p:nvPr/>
        </p:nvCxnSpPr>
        <p:spPr>
          <a:xfrm>
            <a:off x="0" y="911223"/>
            <a:ext cx="12163423" cy="14287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Sottotitolo 2">
            <a:extLst>
              <a:ext uri="{FF2B5EF4-FFF2-40B4-BE49-F238E27FC236}">
                <a16:creationId xmlns="" xmlns:a16="http://schemas.microsoft.com/office/drawing/2014/main" id="{C8908E17-14B7-4A5C-A87C-E8BC8B3CE497}"/>
              </a:ext>
            </a:extLst>
          </p:cNvPr>
          <p:cNvSpPr txBox="1">
            <a:spLocks/>
          </p:cNvSpPr>
          <p:nvPr/>
        </p:nvSpPr>
        <p:spPr>
          <a:xfrm>
            <a:off x="8336991" y="12692"/>
            <a:ext cx="3840720" cy="9187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it-IT" sz="1500" b="1" i="1" dirty="0"/>
              <a:t>                                                 Dr. Claudio Dario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it-IT" sz="1400" dirty="0"/>
              <a:t>                                                     Direttore Regionale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it-IT" sz="1400" dirty="0"/>
              <a:t>                                                     Salute e Welfare</a:t>
            </a:r>
          </a:p>
          <a:p>
            <a:pPr algn="r"/>
            <a:endParaRPr lang="it-IT" sz="700" dirty="0"/>
          </a:p>
        </p:txBody>
      </p:sp>
    </p:spTree>
    <p:extLst>
      <p:ext uri="{BB962C8B-B14F-4D97-AF65-F5344CB8AC3E}">
        <p14:creationId xmlns:p14="http://schemas.microsoft.com/office/powerpoint/2010/main" val="4059495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tangolo arrotondato 15"/>
          <p:cNvSpPr/>
          <p:nvPr/>
        </p:nvSpPr>
        <p:spPr>
          <a:xfrm>
            <a:off x="7251040" y="1463840"/>
            <a:ext cx="3216436" cy="81814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arrotondato 3"/>
          <p:cNvSpPr/>
          <p:nvPr/>
        </p:nvSpPr>
        <p:spPr>
          <a:xfrm>
            <a:off x="1479877" y="1491920"/>
            <a:ext cx="2923674" cy="81814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Rettangolo 1">
            <a:extLst>
              <a:ext uri="{FF2B5EF4-FFF2-40B4-BE49-F238E27FC236}">
                <a16:creationId xmlns="" xmlns:a16="http://schemas.microsoft.com/office/drawing/2014/main" id="{3F9C5CA2-367B-4276-86AF-5D1DF56CA162}"/>
              </a:ext>
            </a:extLst>
          </p:cNvPr>
          <p:cNvSpPr/>
          <p:nvPr/>
        </p:nvSpPr>
        <p:spPr>
          <a:xfrm>
            <a:off x="583816" y="1650431"/>
            <a:ext cx="11024367" cy="45398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2">
              <a:lnSpc>
                <a:spcPct val="107000"/>
              </a:lnSpc>
              <a:spcAft>
                <a:spcPts val="800"/>
              </a:spcAft>
            </a:pPr>
            <a:r>
              <a:rPr lang="it-IT" sz="2400" dirty="0" smtClean="0">
                <a:cs typeface="Times New Roman" panose="02020603050405020304" pitchFamily="18" charset="0"/>
              </a:rPr>
              <a:t>            Cittadini/Pazienti                                                   Categorie professionali</a:t>
            </a:r>
          </a:p>
          <a:p>
            <a:pPr marL="354012" lvl="1">
              <a:lnSpc>
                <a:spcPct val="107000"/>
              </a:lnSpc>
              <a:spcAft>
                <a:spcPts val="800"/>
              </a:spcAft>
            </a:pPr>
            <a:endParaRPr lang="it-IT" sz="2400" dirty="0" smtClean="0">
              <a:cs typeface="Times New Roman" panose="02020603050405020304" pitchFamily="18" charset="0"/>
            </a:endParaRPr>
          </a:p>
          <a:p>
            <a:pPr marL="354012" lvl="1">
              <a:lnSpc>
                <a:spcPct val="107000"/>
              </a:lnSpc>
              <a:spcAft>
                <a:spcPts val="800"/>
              </a:spcAft>
            </a:pPr>
            <a:endParaRPr lang="it-IT" sz="1050" dirty="0" smtClean="0">
              <a:cs typeface="Times New Roman" panose="02020603050405020304" pitchFamily="18" charset="0"/>
            </a:endParaRPr>
          </a:p>
          <a:p>
            <a:pPr marL="449580" lvl="1" algn="ctr">
              <a:lnSpc>
                <a:spcPct val="107000"/>
              </a:lnSpc>
              <a:spcAft>
                <a:spcPts val="800"/>
              </a:spcAft>
            </a:pPr>
            <a:r>
              <a:rPr lang="it-IT" sz="2400" b="1" dirty="0" smtClean="0">
                <a:solidFill>
                  <a:srgbClr val="C00000"/>
                </a:solidFill>
              </a:rPr>
              <a:t>Strategia </a:t>
            </a:r>
            <a:r>
              <a:rPr lang="it-IT" sz="2400" b="1" dirty="0">
                <a:solidFill>
                  <a:srgbClr val="C00000"/>
                </a:solidFill>
              </a:rPr>
              <a:t>per cerchi </a:t>
            </a:r>
            <a:r>
              <a:rPr lang="it-IT" sz="2400" b="1" dirty="0" smtClean="0">
                <a:solidFill>
                  <a:srgbClr val="C00000"/>
                </a:solidFill>
              </a:rPr>
              <a:t>concentrici</a:t>
            </a:r>
            <a:endParaRPr lang="it-IT" sz="2400" b="1" dirty="0">
              <a:solidFill>
                <a:srgbClr val="C00000"/>
              </a:solidFill>
            </a:endParaRPr>
          </a:p>
          <a:p>
            <a:pPr marL="354012" lvl="1">
              <a:lnSpc>
                <a:spcPct val="107000"/>
              </a:lnSpc>
              <a:spcAft>
                <a:spcPts val="800"/>
              </a:spcAft>
            </a:pPr>
            <a:r>
              <a:rPr lang="it-IT" sz="2400" dirty="0">
                <a:ea typeface="Calibri" panose="020F0502020204030204" pitchFamily="34" charset="0"/>
                <a:cs typeface="Times New Roman" panose="02020603050405020304" pitchFamily="18" charset="0"/>
              </a:rPr>
              <a:t>L’indagine parte dal nucleo centrale (quello con più alta concentrazione di positivi) e si allarga verso quei gruppi di cittadini/professionisti che possono rappresentare un pericolo per la collettività  </a:t>
            </a:r>
            <a:r>
              <a:rPr lang="it-IT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(sintomatici portatori </a:t>
            </a:r>
            <a:r>
              <a:rPr lang="it-IT" sz="2400" dirty="0">
                <a:ea typeface="Calibri" panose="020F0502020204030204" pitchFamily="34" charset="0"/>
                <a:cs typeface="Times New Roman" panose="02020603050405020304" pitchFamily="18" charset="0"/>
              </a:rPr>
              <a:t>del virus</a:t>
            </a:r>
            <a:r>
              <a:rPr lang="it-IT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54012" lvl="1">
              <a:lnSpc>
                <a:spcPct val="107000"/>
              </a:lnSpc>
              <a:spcAft>
                <a:spcPts val="800"/>
              </a:spcAft>
            </a:pPr>
            <a:endParaRPr lang="it-IT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</a:rPr>
              <a:t>Al variare dello scenario epidemiologico </a:t>
            </a:r>
            <a:endParaRPr lang="it-IT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</a:rPr>
              <a:t>si </a:t>
            </a: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</a:rPr>
              <a:t>può contemplare un ampliamento del campo di indagine</a:t>
            </a:r>
            <a:endParaRPr lang="it-IT" sz="2400" b="1" dirty="0">
              <a:solidFill>
                <a:schemeClr val="accent1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Picture 2" descr="Risultato immagini per regione umbria logo">
            <a:extLst>
              <a:ext uri="{FF2B5EF4-FFF2-40B4-BE49-F238E27FC236}">
                <a16:creationId xmlns="" xmlns:a16="http://schemas.microsoft.com/office/drawing/2014/main" id="{E05BF5D4-39FE-4269-AC6C-C0B07DA3A7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66" y="84884"/>
            <a:ext cx="1312572" cy="743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Connettore 1 6">
            <a:extLst>
              <a:ext uri="{FF2B5EF4-FFF2-40B4-BE49-F238E27FC236}">
                <a16:creationId xmlns="" xmlns:a16="http://schemas.microsoft.com/office/drawing/2014/main" id="{945C9C4A-12B1-4CA7-9605-21187A4F96B6}"/>
              </a:ext>
            </a:extLst>
          </p:cNvPr>
          <p:cNvCxnSpPr/>
          <p:nvPr/>
        </p:nvCxnSpPr>
        <p:spPr>
          <a:xfrm>
            <a:off x="0" y="911223"/>
            <a:ext cx="12163423" cy="14287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Sottotitolo 2">
            <a:extLst>
              <a:ext uri="{FF2B5EF4-FFF2-40B4-BE49-F238E27FC236}">
                <a16:creationId xmlns="" xmlns:a16="http://schemas.microsoft.com/office/drawing/2014/main" id="{C8908E17-14B7-4A5C-A87C-E8BC8B3CE497}"/>
              </a:ext>
            </a:extLst>
          </p:cNvPr>
          <p:cNvSpPr txBox="1">
            <a:spLocks/>
          </p:cNvSpPr>
          <p:nvPr/>
        </p:nvSpPr>
        <p:spPr>
          <a:xfrm>
            <a:off x="8336991" y="12692"/>
            <a:ext cx="3840720" cy="9187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it-IT" sz="1500" b="1" i="1" dirty="0"/>
              <a:t>                                                 Dr. Claudio Dario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it-IT" sz="1400" dirty="0"/>
              <a:t>                                                     Direttore Regionale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it-IT" sz="1400" dirty="0"/>
              <a:t>                                                     Salute e Welfare</a:t>
            </a:r>
          </a:p>
          <a:p>
            <a:pPr algn="r"/>
            <a:endParaRPr lang="it-IT" sz="700" dirty="0"/>
          </a:p>
        </p:txBody>
      </p:sp>
      <p:sp>
        <p:nvSpPr>
          <p:cNvPr id="3" name="Rettangolo 2"/>
          <p:cNvSpPr/>
          <p:nvPr/>
        </p:nvSpPr>
        <p:spPr>
          <a:xfrm>
            <a:off x="2489370" y="211953"/>
            <a:ext cx="72132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2800" b="1" dirty="0">
                <a:solidFill>
                  <a:srgbClr val="C00000"/>
                </a:solidFill>
              </a:rPr>
              <a:t>INDIVIDUAZIONE DELLA POPOLAZIONE TARGET</a:t>
            </a:r>
          </a:p>
        </p:txBody>
      </p:sp>
    </p:spTree>
    <p:extLst>
      <p:ext uri="{BB962C8B-B14F-4D97-AF65-F5344CB8AC3E}">
        <p14:creationId xmlns:p14="http://schemas.microsoft.com/office/powerpoint/2010/main" val="2790630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sellaDiTesto 12">
            <a:extLst>
              <a:ext uri="{FF2B5EF4-FFF2-40B4-BE49-F238E27FC236}">
                <a16:creationId xmlns="" xmlns:a16="http://schemas.microsoft.com/office/drawing/2014/main" id="{9CC180B9-562B-4AF8-BE6C-7025D64928B9}"/>
              </a:ext>
            </a:extLst>
          </p:cNvPr>
          <p:cNvSpPr txBox="1"/>
          <p:nvPr/>
        </p:nvSpPr>
        <p:spPr>
          <a:xfrm>
            <a:off x="1250001" y="115153"/>
            <a:ext cx="9795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rgbClr val="C00000"/>
                </a:solidFill>
              </a:rPr>
              <a:t>INDIVIDUAZIONE DELLA POPOLAZIONE TARGET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="" xmlns:a16="http://schemas.microsoft.com/office/drawing/2014/main" id="{3F9C5CA2-367B-4276-86AF-5D1DF56CA162}"/>
              </a:ext>
            </a:extLst>
          </p:cNvPr>
          <p:cNvSpPr/>
          <p:nvPr/>
        </p:nvSpPr>
        <p:spPr>
          <a:xfrm>
            <a:off x="409072" y="1477175"/>
            <a:ext cx="11369843" cy="4491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2437" algn="ctr">
              <a:lnSpc>
                <a:spcPct val="107000"/>
              </a:lnSpc>
              <a:spcAft>
                <a:spcPts val="800"/>
              </a:spcAft>
            </a:pPr>
            <a:r>
              <a:rPr lang="it-IT" sz="2800" b="1" dirty="0">
                <a:solidFill>
                  <a:srgbClr val="C00000"/>
                </a:solidFill>
              </a:rPr>
              <a:t>Cittadini/Pazienti </a:t>
            </a:r>
            <a:endParaRPr lang="it-IT" sz="2800" b="1" dirty="0" smtClean="0">
              <a:solidFill>
                <a:srgbClr val="C00000"/>
              </a:solidFill>
            </a:endParaRPr>
          </a:p>
          <a:p>
            <a:pPr marL="452437" algn="ctr">
              <a:lnSpc>
                <a:spcPct val="107000"/>
              </a:lnSpc>
              <a:spcAft>
                <a:spcPts val="800"/>
              </a:spcAft>
            </a:pPr>
            <a:endParaRPr lang="it-IT" sz="2800" b="1" dirty="0">
              <a:solidFill>
                <a:srgbClr val="C00000"/>
              </a:solidFill>
            </a:endParaRP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it-IT" sz="2400" dirty="0"/>
              <a:t>Tutti i Pazienti </a:t>
            </a:r>
            <a:r>
              <a:rPr lang="it-IT" sz="2400" dirty="0" smtClean="0"/>
              <a:t>sintomatici attualmente </a:t>
            </a:r>
            <a:r>
              <a:rPr lang="it-IT" sz="2400" dirty="0"/>
              <a:t>ricoverati presso i presidi ospedalieri della Regione, che non siano stati già testati</a:t>
            </a: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it-IT" sz="2400" dirty="0"/>
              <a:t>Tutti i soggetti </a:t>
            </a:r>
            <a:r>
              <a:rPr lang="it-IT" sz="2400" dirty="0" smtClean="0"/>
              <a:t>sintomatici potenzialmente </a:t>
            </a:r>
            <a:r>
              <a:rPr lang="it-IT" sz="2400" dirty="0"/>
              <a:t>collegati ad un cluster o comunque esposti a contagio (contatti famigliari, lavorativi o sociali/occasionali di casi sospetti) che sono stati o possono essere stati a contatto con un caso confermato o probabile di </a:t>
            </a:r>
            <a:r>
              <a:rPr lang="it-IT" sz="2400" dirty="0" smtClean="0"/>
              <a:t>COVID–19</a:t>
            </a:r>
            <a:endParaRPr lang="it-IT" sz="2400" dirty="0"/>
          </a:p>
          <a:p>
            <a:pPr marL="447675" algn="just"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Picture 2" descr="Risultato immagini per regione umbria logo">
            <a:extLst>
              <a:ext uri="{FF2B5EF4-FFF2-40B4-BE49-F238E27FC236}">
                <a16:creationId xmlns="" xmlns:a16="http://schemas.microsoft.com/office/drawing/2014/main" id="{E05BF5D4-39FE-4269-AC6C-C0B07DA3A7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66" y="84884"/>
            <a:ext cx="1312572" cy="743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Connettore 1 6">
            <a:extLst>
              <a:ext uri="{FF2B5EF4-FFF2-40B4-BE49-F238E27FC236}">
                <a16:creationId xmlns="" xmlns:a16="http://schemas.microsoft.com/office/drawing/2014/main" id="{945C9C4A-12B1-4CA7-9605-21187A4F96B6}"/>
              </a:ext>
            </a:extLst>
          </p:cNvPr>
          <p:cNvCxnSpPr/>
          <p:nvPr/>
        </p:nvCxnSpPr>
        <p:spPr>
          <a:xfrm>
            <a:off x="0" y="911223"/>
            <a:ext cx="12163423" cy="14287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Sottotitolo 2">
            <a:extLst>
              <a:ext uri="{FF2B5EF4-FFF2-40B4-BE49-F238E27FC236}">
                <a16:creationId xmlns="" xmlns:a16="http://schemas.microsoft.com/office/drawing/2014/main" id="{C8908E17-14B7-4A5C-A87C-E8BC8B3CE497}"/>
              </a:ext>
            </a:extLst>
          </p:cNvPr>
          <p:cNvSpPr txBox="1">
            <a:spLocks/>
          </p:cNvSpPr>
          <p:nvPr/>
        </p:nvSpPr>
        <p:spPr>
          <a:xfrm>
            <a:off x="8336991" y="12692"/>
            <a:ext cx="3840720" cy="9187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it-IT" sz="1500" b="1" i="1" dirty="0"/>
              <a:t>                                                 Dr. Claudio Dario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it-IT" sz="1400" dirty="0"/>
              <a:t>                                                     Direttore Regionale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it-IT" sz="1400" dirty="0"/>
              <a:t>                                                     Salute e Welfare</a:t>
            </a:r>
          </a:p>
          <a:p>
            <a:pPr algn="r"/>
            <a:endParaRPr lang="it-IT" sz="700" dirty="0"/>
          </a:p>
        </p:txBody>
      </p:sp>
    </p:spTree>
    <p:extLst>
      <p:ext uri="{BB962C8B-B14F-4D97-AF65-F5344CB8AC3E}">
        <p14:creationId xmlns:p14="http://schemas.microsoft.com/office/powerpoint/2010/main" val="1928573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="" xmlns:a16="http://schemas.microsoft.com/office/drawing/2014/main" id="{3F9C5CA2-367B-4276-86AF-5D1DF56CA162}"/>
              </a:ext>
            </a:extLst>
          </p:cNvPr>
          <p:cNvSpPr/>
          <p:nvPr/>
        </p:nvSpPr>
        <p:spPr>
          <a:xfrm>
            <a:off x="721894" y="1501249"/>
            <a:ext cx="10886289" cy="5097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2437" algn="ctr">
              <a:lnSpc>
                <a:spcPct val="107000"/>
              </a:lnSpc>
              <a:spcAft>
                <a:spcPts val="800"/>
              </a:spcAft>
            </a:pPr>
            <a:r>
              <a:rPr lang="it-IT" sz="2800" b="1" dirty="0">
                <a:solidFill>
                  <a:srgbClr val="C00000"/>
                </a:solidFill>
              </a:rPr>
              <a:t>Cittadini/Pazienti </a:t>
            </a:r>
            <a:endParaRPr lang="it-IT" sz="2800" b="1" dirty="0" smtClean="0">
              <a:solidFill>
                <a:srgbClr val="C00000"/>
              </a:solidFill>
            </a:endParaRPr>
          </a:p>
          <a:p>
            <a:pPr marL="452437" algn="ctr">
              <a:lnSpc>
                <a:spcPct val="107000"/>
              </a:lnSpc>
              <a:spcAft>
                <a:spcPts val="800"/>
              </a:spcAft>
            </a:pPr>
            <a:endParaRPr lang="it-IT" b="1" dirty="0">
              <a:solidFill>
                <a:srgbClr val="C00000"/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sz="2400" dirty="0" smtClean="0"/>
              <a:t>I </a:t>
            </a:r>
            <a:r>
              <a:rPr lang="it-IT" sz="2400" dirty="0"/>
              <a:t>soggetti che si recano al Pronto Soccorso, in maniera autonoma o condotti dal sistema 118, a prescindere dalla motivazione clinica</a:t>
            </a: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sz="2400" dirty="0"/>
              <a:t>I</a:t>
            </a:r>
            <a:r>
              <a:rPr lang="it-IT" sz="2400" dirty="0" smtClean="0"/>
              <a:t> </a:t>
            </a:r>
            <a:r>
              <a:rPr lang="it-IT" sz="2400" dirty="0"/>
              <a:t>soggetti che si </a:t>
            </a:r>
            <a:r>
              <a:rPr lang="it-IT" sz="2400" dirty="0" smtClean="0"/>
              <a:t>ricoverano in </a:t>
            </a:r>
            <a:r>
              <a:rPr lang="it-IT" sz="2400" dirty="0"/>
              <a:t>Ospedale </a:t>
            </a:r>
            <a:r>
              <a:rPr lang="it-IT" sz="2400" dirty="0" smtClean="0"/>
              <a:t>o in </a:t>
            </a:r>
            <a:r>
              <a:rPr lang="it-IT" sz="2400" dirty="0"/>
              <a:t>altra struttura sanitaria per prestazioni programmate</a:t>
            </a: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sz="2400" dirty="0"/>
              <a:t>I</a:t>
            </a:r>
            <a:r>
              <a:rPr lang="it-IT" sz="2400" dirty="0" smtClean="0"/>
              <a:t> </a:t>
            </a:r>
            <a:r>
              <a:rPr lang="it-IT" sz="2400" dirty="0"/>
              <a:t>soggetti che entrano per la prima volta in una struttura residenziale sanitaria o socio-sanitaria</a:t>
            </a: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sz="2400" dirty="0"/>
              <a:t>I</a:t>
            </a:r>
            <a:r>
              <a:rPr lang="it-IT" sz="2400" dirty="0" smtClean="0"/>
              <a:t> </a:t>
            </a:r>
            <a:r>
              <a:rPr lang="it-IT" sz="2400" dirty="0"/>
              <a:t>soggetti che entrano in una comunità di natura non sanitaria</a:t>
            </a:r>
            <a:endParaRPr lang="it-IT" sz="2800" dirty="0"/>
          </a:p>
        </p:txBody>
      </p:sp>
      <p:pic>
        <p:nvPicPr>
          <p:cNvPr id="10" name="Picture 2" descr="Risultato immagini per regione umbria logo">
            <a:extLst>
              <a:ext uri="{FF2B5EF4-FFF2-40B4-BE49-F238E27FC236}">
                <a16:creationId xmlns="" xmlns:a16="http://schemas.microsoft.com/office/drawing/2014/main" id="{E05BF5D4-39FE-4269-AC6C-C0B07DA3A7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66" y="84884"/>
            <a:ext cx="1312572" cy="743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Connettore 1 6">
            <a:extLst>
              <a:ext uri="{FF2B5EF4-FFF2-40B4-BE49-F238E27FC236}">
                <a16:creationId xmlns="" xmlns:a16="http://schemas.microsoft.com/office/drawing/2014/main" id="{945C9C4A-12B1-4CA7-9605-21187A4F96B6}"/>
              </a:ext>
            </a:extLst>
          </p:cNvPr>
          <p:cNvCxnSpPr/>
          <p:nvPr/>
        </p:nvCxnSpPr>
        <p:spPr>
          <a:xfrm>
            <a:off x="0" y="911223"/>
            <a:ext cx="12163423" cy="14287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Sottotitolo 2">
            <a:extLst>
              <a:ext uri="{FF2B5EF4-FFF2-40B4-BE49-F238E27FC236}">
                <a16:creationId xmlns="" xmlns:a16="http://schemas.microsoft.com/office/drawing/2014/main" id="{C8908E17-14B7-4A5C-A87C-E8BC8B3CE497}"/>
              </a:ext>
            </a:extLst>
          </p:cNvPr>
          <p:cNvSpPr txBox="1">
            <a:spLocks/>
          </p:cNvSpPr>
          <p:nvPr/>
        </p:nvSpPr>
        <p:spPr>
          <a:xfrm>
            <a:off x="8336991" y="12692"/>
            <a:ext cx="3840720" cy="9187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it-IT" sz="1500" b="1" i="1" dirty="0"/>
              <a:t>                                                 Dr. Claudio Dario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it-IT" sz="1400" dirty="0"/>
              <a:t>                                                     Direttore Regionale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it-IT" sz="1400" dirty="0"/>
              <a:t>                                                     Salute e Welfare</a:t>
            </a:r>
          </a:p>
          <a:p>
            <a:pPr algn="r"/>
            <a:endParaRPr lang="it-IT" sz="700" dirty="0"/>
          </a:p>
        </p:txBody>
      </p:sp>
      <p:sp>
        <p:nvSpPr>
          <p:cNvPr id="16" name="CasellaDiTesto 15">
            <a:extLst>
              <a:ext uri="{FF2B5EF4-FFF2-40B4-BE49-F238E27FC236}">
                <a16:creationId xmlns="" xmlns:a16="http://schemas.microsoft.com/office/drawing/2014/main" id="{9CC180B9-562B-4AF8-BE6C-7025D64928B9}"/>
              </a:ext>
            </a:extLst>
          </p:cNvPr>
          <p:cNvSpPr txBox="1"/>
          <p:nvPr/>
        </p:nvSpPr>
        <p:spPr>
          <a:xfrm>
            <a:off x="1250001" y="115153"/>
            <a:ext cx="9795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rgbClr val="C00000"/>
                </a:solidFill>
              </a:rPr>
              <a:t>INDIVIDUAZIONE DELLA POPOLAZIONE TARGET</a:t>
            </a:r>
          </a:p>
        </p:txBody>
      </p:sp>
    </p:spTree>
    <p:extLst>
      <p:ext uri="{BB962C8B-B14F-4D97-AF65-F5344CB8AC3E}">
        <p14:creationId xmlns:p14="http://schemas.microsoft.com/office/powerpoint/2010/main" val="1403463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556</TotalTime>
  <Words>780</Words>
  <Application>Microsoft Office PowerPoint</Application>
  <PresentationFormat>Widescreen</PresentationFormat>
  <Paragraphs>124</Paragraphs>
  <Slides>12</Slides>
  <Notes>12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Times New Roman</vt:lpstr>
      <vt:lpstr>Wingdings</vt:lpstr>
      <vt:lpstr>Tema di Office</vt:lpstr>
      <vt:lpstr>     Piano “Epidemia Covid 19 - Interventi Urgenti di Sanità Pubblica”  Strategia di sorveglianza con test rapidi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Donatella Bosco</dc:creator>
  <cp:lastModifiedBy>Stefano Piccardi</cp:lastModifiedBy>
  <cp:revision>97</cp:revision>
  <dcterms:created xsi:type="dcterms:W3CDTF">2020-03-24T14:14:45Z</dcterms:created>
  <dcterms:modified xsi:type="dcterms:W3CDTF">2020-03-27T09:29:12Z</dcterms:modified>
</cp:coreProperties>
</file>